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92" r:id="rId5"/>
    <p:sldId id="293" r:id="rId6"/>
    <p:sldId id="294" r:id="rId7"/>
    <p:sldId id="299" r:id="rId8"/>
    <p:sldId id="300" r:id="rId9"/>
    <p:sldId id="296" r:id="rId10"/>
    <p:sldId id="297" r:id="rId11"/>
    <p:sldId id="298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3D2D"/>
    <a:srgbClr val="1B3039"/>
    <a:srgbClr val="446992"/>
    <a:srgbClr val="AEC2D8"/>
    <a:srgbClr val="98432A"/>
    <a:srgbClr val="D84400"/>
    <a:srgbClr val="44678D"/>
    <a:srgbClr val="263E5A"/>
    <a:srgbClr val="D6E0EB"/>
    <a:srgbClr val="728D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C557E5-AAD0-4B41-B6D4-46E23B01F6B8}" v="102" dt="2024-03-03T13:13:52.257"/>
    <p1510:client id="{9B08F1D2-26EB-4606-8CB8-A81AD9B1DC78}" v="43" dt="2024-03-03T17:24:49.454"/>
    <p1510:client id="{B84CEF33-F572-43A2-8B1A-8B588CFDF5F4}" v="5" dt="2024-03-03T18:06:21.6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879" autoAdjust="0"/>
  </p:normalViewPr>
  <p:slideViewPr>
    <p:cSldViewPr snapToGrid="0" showGuides="1">
      <p:cViewPr varScale="1">
        <p:scale>
          <a:sx n="116" d="100"/>
          <a:sy n="116" d="100"/>
        </p:scale>
        <p:origin x="114" y="942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3/8/2024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0D2594CA-29C5-062F-2EA7-C593B096C6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E04BB896-BA64-B358-A066-15B96D23BC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EFA2818-7747-F326-294F-EEAC9BEF6E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E0F0-B7F9-756A-3EA4-2114B75370E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CF20C-6BCC-41A4-8C16-5A346425718D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161C21F-108C-0F07-CDDD-AFB8DDBF69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07CBA7-2A1E-725E-35DA-D1CFF08EC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0679C-80C7-4E7D-9614-ABA41C5B2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81593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2050" name="Picture 2" descr="Databricks white logo transparent PNG - StickPNG">
            <a:extLst>
              <a:ext uri="{FF2B5EF4-FFF2-40B4-BE49-F238E27FC236}">
                <a16:creationId xmlns:a16="http://schemas.microsoft.com/office/drawing/2014/main" id="{468D397A-8D55-C25A-9A87-B3EF8E870E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764" y="5807977"/>
            <a:ext cx="3020733" cy="47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290;p11">
            <a:extLst>
              <a:ext uri="{FF2B5EF4-FFF2-40B4-BE49-F238E27FC236}">
                <a16:creationId xmlns:a16="http://schemas.microsoft.com/office/drawing/2014/main" id="{E5B21A64-70A7-5608-9F78-FE178BA1A64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5046995" y="5807977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noProof="0" dirty="0"/>
              <a:t>Click to edit </a:t>
            </a:r>
            <a:r>
              <a:rPr lang="en-US" altLang="zh-CN" noProof="0" dirty="0"/>
              <a:t>Text </a:t>
            </a:r>
            <a:r>
              <a:rPr lang="en-US" noProof="0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2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noProof="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9E664B5B-E5B0-B804-DEEF-064F0966AA5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oogle Shape;290;p11">
            <a:extLst>
              <a:ext uri="{FF2B5EF4-FFF2-40B4-BE49-F238E27FC236}">
                <a16:creationId xmlns:a16="http://schemas.microsoft.com/office/drawing/2014/main" id="{C770BDD8-2021-46F6-6A64-90074D6D363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9615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4" name="Picture 2" descr="Databricks white logo transparent PNG - StickPNG">
            <a:extLst>
              <a:ext uri="{FF2B5EF4-FFF2-40B4-BE49-F238E27FC236}">
                <a16:creationId xmlns:a16="http://schemas.microsoft.com/office/drawing/2014/main" id="{E9797BB7-451C-540D-B09C-36F12ABDCBC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90;p11">
            <a:extLst>
              <a:ext uri="{FF2B5EF4-FFF2-40B4-BE49-F238E27FC236}">
                <a16:creationId xmlns:a16="http://schemas.microsoft.com/office/drawing/2014/main" id="{D928891D-D6AC-E8A9-D755-49365783101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9615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/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489100AF-F7E0-6615-1BFE-825E85EC3F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74" y="339576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9FEA13EF-904C-3EBA-6D0B-2669733537D6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97849" y="782795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8" name="Picture 2" descr="Databricks white logo transparent PNG - StickPNG">
            <a:extLst>
              <a:ext uri="{FF2B5EF4-FFF2-40B4-BE49-F238E27FC236}">
                <a16:creationId xmlns:a16="http://schemas.microsoft.com/office/drawing/2014/main" id="{68B4CA5E-99B8-4792-0893-CAAB35121F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8AFD80A1-AE93-B967-8AC1-4886F0D552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rgbClr val="44678D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5" name="Picture 2" descr="Databricks white logo transparent PNG - StickPNG">
            <a:extLst>
              <a:ext uri="{FF2B5EF4-FFF2-40B4-BE49-F238E27FC236}">
                <a16:creationId xmlns:a16="http://schemas.microsoft.com/office/drawing/2014/main" id="{D94FA1E7-8614-96A9-52FF-BD7DF69973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939" y="6263743"/>
            <a:ext cx="1877575" cy="29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 noProof="0" dirty="0"/>
              <a:t>Click icon to add picture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D3E1D489-5DF0-9B0F-5D22-45939547E8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866" y="308161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F1FC584F-8A1C-6BEC-4181-6773FC3F3AB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4550704" y="125273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F0F6A1B6-36E0-FD1E-AF40-BE73763401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049" y="260339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B144B6ED-89F4-0AC1-6E59-7819143D812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5241950" y="180140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rgbClr val="F23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4" name="Picture 2" descr="Databricks white logo transparent PNG - StickPNG">
            <a:extLst>
              <a:ext uri="{FF2B5EF4-FFF2-40B4-BE49-F238E27FC236}">
                <a16:creationId xmlns:a16="http://schemas.microsoft.com/office/drawing/2014/main" id="{9F4BAB78-5295-1EF8-4AEE-ECD3A843E1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27" y="529148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90;p11">
            <a:extLst>
              <a:ext uri="{FF2B5EF4-FFF2-40B4-BE49-F238E27FC236}">
                <a16:creationId xmlns:a16="http://schemas.microsoft.com/office/drawing/2014/main" id="{1688BCA5-A078-5435-1AB3-1967CBC0A23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9615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8"/>
            <a:ext cx="1455521" cy="830736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F23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A4FE7280-8EBC-270B-BEFA-31226102F4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431" y="265192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B6B72ADB-BD36-CEDE-3F5D-D6AF2B6F95A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53688" y="5995163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ide 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783" y="496647"/>
            <a:ext cx="5257793" cy="1142684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>
            <a:cxnSpLocks/>
          </p:cNvCxnSpPr>
          <p:nvPr userDrawn="1"/>
        </p:nvCxnSpPr>
        <p:spPr>
          <a:xfrm>
            <a:off x="1502720" y="2082076"/>
            <a:ext cx="0" cy="2693847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9" y="2082076"/>
            <a:ext cx="4494631" cy="26938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2050" name="Picture 2" descr="Databricks white logo transparent PNG - StickPNG">
            <a:extLst>
              <a:ext uri="{FF2B5EF4-FFF2-40B4-BE49-F238E27FC236}">
                <a16:creationId xmlns:a16="http://schemas.microsoft.com/office/drawing/2014/main" id="{468D397A-8D55-C25A-9A87-B3EF8E870E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764" y="5807977"/>
            <a:ext cx="3020733" cy="47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290;p11">
            <a:extLst>
              <a:ext uri="{FF2B5EF4-FFF2-40B4-BE49-F238E27FC236}">
                <a16:creationId xmlns:a16="http://schemas.microsoft.com/office/drawing/2014/main" id="{E5B21A64-70A7-5608-9F78-FE178BA1A64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5046995" y="5807977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541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 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8345" y="6189103"/>
            <a:ext cx="4114800" cy="365125"/>
          </a:xfrm>
        </p:spPr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4" name="Picture 2" descr="Databricks white logo transparent PNG - StickPNG">
            <a:extLst>
              <a:ext uri="{FF2B5EF4-FFF2-40B4-BE49-F238E27FC236}">
                <a16:creationId xmlns:a16="http://schemas.microsoft.com/office/drawing/2014/main" id="{A5C34A85-D7D8-DD15-014F-2B6D332A36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90;p11">
            <a:extLst>
              <a:ext uri="{FF2B5EF4-FFF2-40B4-BE49-F238E27FC236}">
                <a16:creationId xmlns:a16="http://schemas.microsoft.com/office/drawing/2014/main" id="{A383025C-B532-9602-9620-4E5C1DF131E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342059" y="5579214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4CC2CC70-A5EA-8B7A-7F52-74A9D6F5D0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19" y="274955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F2E8778E-BE05-0C0E-D8CE-70FA962A46F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340524" y="5646461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tx2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950EF992-E490-BC95-C269-98756F2BE3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431" y="5810597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65022BC3-EDC8-89CF-E263-D3FFABF28C4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53688" y="269918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1026" name="Picture 2" descr="Databricks white logo transparent PNG - StickPNG">
            <a:extLst>
              <a:ext uri="{FF2B5EF4-FFF2-40B4-BE49-F238E27FC236}">
                <a16:creationId xmlns:a16="http://schemas.microsoft.com/office/drawing/2014/main" id="{92BF8A33-C396-9221-E24E-C00EEA11E4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A6373BA1-0E63-10F3-E83A-5B630788DCA8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0541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1026" name="Picture 2" descr="Databricks white logo transparent PNG - StickPNG">
            <a:extLst>
              <a:ext uri="{FF2B5EF4-FFF2-40B4-BE49-F238E27FC236}">
                <a16:creationId xmlns:a16="http://schemas.microsoft.com/office/drawing/2014/main" id="{92BF8A33-C396-9221-E24E-C00EEA11E4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A6373BA1-0E63-10F3-E83A-5B630788DCA8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0541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3744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3" name="Picture 2" descr="Databricks white logo transparent PNG - StickPNG">
            <a:extLst>
              <a:ext uri="{FF2B5EF4-FFF2-40B4-BE49-F238E27FC236}">
                <a16:creationId xmlns:a16="http://schemas.microsoft.com/office/drawing/2014/main" id="{A5C5869A-EAF0-0FCA-411C-F9365AFFD0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45720D5D-6EB3-633A-16B7-FD82EB6DCEC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8079275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 dirty="0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3" name="Picture 2" descr="Databricks white logo transparent PNG - StickPNG">
            <a:extLst>
              <a:ext uri="{FF2B5EF4-FFF2-40B4-BE49-F238E27FC236}">
                <a16:creationId xmlns:a16="http://schemas.microsoft.com/office/drawing/2014/main" id="{A5C5869A-EAF0-0FCA-411C-F9365AFFD0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45720D5D-6EB3-633A-16B7-FD82EB6DCEC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8079275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9890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0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DM Sans" pitchFamily="2" charset="0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DM Sans" pitchFamily="2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9" r:id="rId2"/>
    <p:sldLayoutId id="2147483652" r:id="rId3"/>
    <p:sldLayoutId id="2147483651" r:id="rId4"/>
    <p:sldLayoutId id="2147483653" r:id="rId5"/>
    <p:sldLayoutId id="2147483654" r:id="rId6"/>
    <p:sldLayoutId id="2147483671" r:id="rId7"/>
    <p:sldLayoutId id="2147483655" r:id="rId8"/>
    <p:sldLayoutId id="2147483670" r:id="rId9"/>
    <p:sldLayoutId id="2147483656" r:id="rId10"/>
    <p:sldLayoutId id="2147483657" r:id="rId11"/>
    <p:sldLayoutId id="2147483658" r:id="rId12"/>
    <p:sldLayoutId id="2147483659" r:id="rId13"/>
    <p:sldLayoutId id="2147483668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DM Sans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atabricks.com/en/release-notes/product/index.html" TargetMode="External"/><Relationship Id="rId7" Type="http://schemas.openxmlformats.org/officeDocument/2006/relationships/hyperlink" Target="https://github.com/jarnawer/databricks_workshop" TargetMode="External"/><Relationship Id="rId2" Type="http://schemas.openxmlformats.org/officeDocument/2006/relationships/hyperlink" Target="https://www.databricks.com/blog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mmunity.cloud.databricks.com/login.html" TargetMode="External"/><Relationship Id="rId5" Type="http://schemas.openxmlformats.org/officeDocument/2006/relationships/hyperlink" Target="https://community.databricks.com/" TargetMode="External"/><Relationship Id="rId4" Type="http://schemas.openxmlformats.org/officeDocument/2006/relationships/hyperlink" Target="https://www.databricks.com/learn/training/login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 err="1"/>
              <a:t>Introducción</a:t>
            </a:r>
            <a:r>
              <a:rPr lang="en-US" altLang="zh-CN" sz="4000" dirty="0"/>
              <a:t> a Databricks y </a:t>
            </a:r>
            <a:r>
              <a:rPr lang="en-US" altLang="zh-CN" sz="4000" dirty="0" err="1"/>
              <a:t>el</a:t>
            </a:r>
            <a:r>
              <a:rPr lang="en-US" altLang="zh-CN" sz="4000" dirty="0"/>
              <a:t> </a:t>
            </a:r>
            <a:r>
              <a:rPr lang="en-US" altLang="zh-CN" sz="4000" dirty="0" err="1"/>
              <a:t>ecosistema</a:t>
            </a:r>
            <a:r>
              <a:rPr lang="en-US" altLang="zh-CN" sz="4000" dirty="0"/>
              <a:t> Spark</a:t>
            </a:r>
            <a:endParaRPr lang="en-US" sz="40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97975" y="4126421"/>
            <a:ext cx="2660516" cy="847903"/>
          </a:xfrm>
        </p:spPr>
        <p:txBody>
          <a:bodyPr/>
          <a:lstStyle/>
          <a:p>
            <a:r>
              <a:rPr lang="es-ES" b="0" i="0" dirty="0" err="1">
                <a:effectLst/>
              </a:rPr>
              <a:t>Closing</a:t>
            </a:r>
            <a:endParaRPr lang="es-ES" b="0" i="0" dirty="0">
              <a:effectLst/>
            </a:endParaRPr>
          </a:p>
          <a:p>
            <a:r>
              <a:rPr lang="es-ES" dirty="0"/>
              <a:t>Q&amp;A</a:t>
            </a:r>
            <a:endParaRPr lang="en-US" dirty="0"/>
          </a:p>
        </p:txBody>
      </p:sp>
      <p:pic>
        <p:nvPicPr>
          <p:cNvPr id="30" name="Picture placeholder 29" descr="3D code background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l="23123" r="23123"/>
          <a:stretch/>
        </p:blipFill>
        <p:spPr>
          <a:xfrm>
            <a:off x="6742557" y="821836"/>
            <a:ext cx="4405503" cy="5066346"/>
          </a:xfrm>
        </p:spPr>
      </p:pic>
      <p:pic>
        <p:nvPicPr>
          <p:cNvPr id="12" name="Shape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84315" y="398445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3" name="Shape 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97686" y="106446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74BA22-F560-5A93-2C3E-3DA628CD1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Key </a:t>
            </a:r>
            <a:r>
              <a:rPr lang="es-ES" dirty="0" err="1"/>
              <a:t>Features</a:t>
            </a:r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8CA42CF4-060B-22FF-106E-484C28FAF90D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/>
              <a:t>Unificación de Data </a:t>
            </a:r>
            <a:r>
              <a:rPr lang="es-ES" b="1" dirty="0" err="1"/>
              <a:t>Warehousing</a:t>
            </a:r>
            <a:r>
              <a:rPr lang="es-ES" b="1" dirty="0"/>
              <a:t> y Data </a:t>
            </a:r>
            <a:r>
              <a:rPr lang="es-ES" b="1" dirty="0" err="1"/>
              <a:t>Lakes</a:t>
            </a:r>
            <a:r>
              <a:rPr lang="es-ES" b="1" dirty="0"/>
              <a:t> (</a:t>
            </a:r>
            <a:r>
              <a:rPr lang="es-ES" b="1" dirty="0" err="1"/>
              <a:t>Lakehouse</a:t>
            </a:r>
            <a:r>
              <a:rPr lang="es-ES" b="1" dirty="0"/>
              <a:t>)</a:t>
            </a:r>
            <a:r>
              <a:rPr lang="es-ES" dirty="0"/>
              <a:t>: Unifica los silos de datos permitiendo almacenar y analizar datos estructurados y no estructurados en un solo lugar, optimizando así la gestión de datos y el análisis avanzado.</a:t>
            </a:r>
          </a:p>
          <a:p>
            <a:pPr marL="0" indent="0">
              <a:buNone/>
            </a:pPr>
            <a:endParaRPr lang="es-ES" b="1" dirty="0"/>
          </a:p>
          <a:p>
            <a:pPr marL="0" indent="0">
              <a:buNone/>
            </a:pPr>
            <a:r>
              <a:rPr lang="es-ES" b="1" dirty="0"/>
              <a:t>Delta Lake: </a:t>
            </a:r>
            <a:r>
              <a:rPr lang="es-ES" dirty="0"/>
              <a:t>Ofrece una capa de almacenamiento confiable que facilita la gestión de datos con operaciones ACID, garantizando la integridad y consistencia de los datos para análisis fiables.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b="1" dirty="0"/>
              <a:t>Data Analytics</a:t>
            </a:r>
            <a:r>
              <a:rPr lang="es-ES" dirty="0"/>
              <a:t>:  Proporciona una plataforma integrada que simplifica el análisis de datos a gran escala, permitiendo a los usuarios obtener </a:t>
            </a:r>
            <a:r>
              <a:rPr lang="es-ES" dirty="0" err="1"/>
              <a:t>insights</a:t>
            </a:r>
            <a:r>
              <a:rPr lang="es-ES" dirty="0"/>
              <a:t> rápidos y precisos sin la complejidad del manejo de infraestructuras.</a:t>
            </a:r>
          </a:p>
        </p:txBody>
      </p:sp>
    </p:spTree>
    <p:extLst>
      <p:ext uri="{BB962C8B-B14F-4D97-AF65-F5344CB8AC3E}">
        <p14:creationId xmlns:p14="http://schemas.microsoft.com/office/powerpoint/2010/main" val="3789463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74BA22-F560-5A93-2C3E-3DA628CD1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Key </a:t>
            </a:r>
            <a:r>
              <a:rPr lang="es-ES" dirty="0" err="1"/>
              <a:t>Features</a:t>
            </a:r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8CA42CF4-060B-22FF-106E-484C28FAF90D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/>
              <a:t>Fácil administración y escalado de la computación</a:t>
            </a:r>
            <a:r>
              <a:rPr lang="es-ES" dirty="0"/>
              <a:t>: Automatiza la configuración, el escalado y la optimización de los recursos de computación, reduciendo la carga operativa y permitiendo a los equipos centrarse en el análisis de datos.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b="1" dirty="0"/>
              <a:t>Interoperabilidad y Ecosistema</a:t>
            </a:r>
            <a:r>
              <a:rPr lang="es-ES" dirty="0"/>
              <a:t>: Se integra sin problemas con herramientas existentes y servicios en la nube, ofreciendo flexibilidad y acceso a un ecosistema extenso para potenciar los análisis de datos y la innovación.</a:t>
            </a:r>
          </a:p>
        </p:txBody>
      </p:sp>
    </p:spTree>
    <p:extLst>
      <p:ext uri="{BB962C8B-B14F-4D97-AF65-F5344CB8AC3E}">
        <p14:creationId xmlns:p14="http://schemas.microsoft.com/office/powerpoint/2010/main" val="1521012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74BA22-F560-5A93-2C3E-3DA628CD1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Databricks</a:t>
            </a:r>
            <a:r>
              <a:rPr lang="es-ES" dirty="0"/>
              <a:t> - </a:t>
            </a:r>
            <a:r>
              <a:rPr lang="es-ES" dirty="0" err="1"/>
              <a:t>Best</a:t>
            </a:r>
            <a:r>
              <a:rPr lang="es-ES" dirty="0"/>
              <a:t> </a:t>
            </a:r>
            <a:r>
              <a:rPr lang="es-ES" dirty="0" err="1"/>
              <a:t>Practices</a:t>
            </a:r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8CA42CF4-060B-22FF-106E-484C28FAF90D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  <p:txBody>
          <a:bodyPr/>
          <a:lstStyle/>
          <a:p>
            <a:r>
              <a:rPr lang="es-ES" b="1" i="0" dirty="0">
                <a:effectLst/>
              </a:rPr>
              <a:t>Usar Job </a:t>
            </a:r>
            <a:r>
              <a:rPr lang="es-ES" b="1" i="0" dirty="0" err="1">
                <a:effectLst/>
              </a:rPr>
              <a:t>Clusters</a:t>
            </a:r>
            <a:r>
              <a:rPr lang="es-ES" b="1" i="0" dirty="0">
                <a:effectLst/>
              </a:rPr>
              <a:t> en lugar de </a:t>
            </a:r>
            <a:r>
              <a:rPr lang="es-ES" b="1" i="0" dirty="0" err="1">
                <a:effectLst/>
              </a:rPr>
              <a:t>All-Purpose</a:t>
            </a:r>
            <a:r>
              <a:rPr lang="es-ES" b="1" i="0" dirty="0">
                <a:effectLst/>
              </a:rPr>
              <a:t> </a:t>
            </a:r>
            <a:r>
              <a:rPr lang="es-ES" b="1" i="0" dirty="0" err="1">
                <a:effectLst/>
              </a:rPr>
              <a:t>Clusters</a:t>
            </a:r>
            <a:r>
              <a:rPr lang="es-ES" b="1" i="0" dirty="0">
                <a:effectLst/>
              </a:rPr>
              <a:t> para ejecutar procesos en producción</a:t>
            </a:r>
            <a:r>
              <a:rPr lang="es-ES" b="0" i="0" dirty="0">
                <a:effectLst/>
              </a:rPr>
              <a:t>: Los Job </a:t>
            </a:r>
            <a:r>
              <a:rPr lang="es-ES" b="0" i="0" dirty="0" err="1">
                <a:effectLst/>
              </a:rPr>
              <a:t>Clusters</a:t>
            </a:r>
            <a:r>
              <a:rPr lang="es-ES" b="0" i="0" dirty="0">
                <a:effectLst/>
              </a:rPr>
              <a:t> son específicos para una tarea o conjunto de tareas y se apagan automáticamente una vez que el trabajo está completo, lo que ayuda a gestionar mejor los costos al evitar el uso de recursos innecesarios.</a:t>
            </a:r>
          </a:p>
          <a:p>
            <a:r>
              <a:rPr lang="es-ES" b="1" i="0" dirty="0">
                <a:effectLst/>
              </a:rPr>
              <a:t>Optimizar el tamaño y el tipo de instancias según la carga de trabajo</a:t>
            </a:r>
            <a:r>
              <a:rPr lang="es-ES" b="0" i="0" dirty="0">
                <a:effectLst/>
              </a:rPr>
              <a:t>: Seleccionar el tamaño y tipo de instancia adecuados para tu </a:t>
            </a:r>
            <a:r>
              <a:rPr lang="es-ES" b="0" i="0" dirty="0" err="1">
                <a:effectLst/>
              </a:rPr>
              <a:t>cluster</a:t>
            </a:r>
            <a:r>
              <a:rPr lang="es-ES" b="0" i="0" dirty="0">
                <a:effectLst/>
              </a:rPr>
              <a:t> puede tener un gran impacto en el rendimiento y el costo. </a:t>
            </a:r>
            <a:r>
              <a:rPr lang="es-ES" b="0" i="0" dirty="0" err="1">
                <a:effectLst/>
              </a:rPr>
              <a:t>Databricks</a:t>
            </a:r>
            <a:r>
              <a:rPr lang="es-ES" b="0" i="0" dirty="0">
                <a:effectLst/>
              </a:rPr>
              <a:t> ofrece una variedad de tipos de instancias optimizadas para diferentes cargas de trabajo, como computación intensiva o cargas de trabajo con uso intensivo de memoria.</a:t>
            </a:r>
          </a:p>
          <a:p>
            <a:r>
              <a:rPr lang="es-ES" b="1" i="0" dirty="0">
                <a:effectLst/>
              </a:rPr>
              <a:t>Particionar y optimizar los datos almacenados en Delta Lake</a:t>
            </a:r>
            <a:r>
              <a:rPr lang="es-ES" b="0" i="0" dirty="0">
                <a:effectLst/>
              </a:rPr>
              <a:t>: La partición de datos permite un acceso más rápido y eficiente a los datos al dividirlos en subconjuntos más pequeños basados en columnas clave. Optimizar las tablas de Delta Lake mejora el rendimiento de las consultas y reduce los costos de lectura y escritura.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3636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74BA22-F560-5A93-2C3E-3DA628CD1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Databricks</a:t>
            </a:r>
            <a:r>
              <a:rPr lang="es-ES" dirty="0"/>
              <a:t> - </a:t>
            </a:r>
            <a:r>
              <a:rPr lang="es-ES" dirty="0" err="1"/>
              <a:t>Best</a:t>
            </a:r>
            <a:r>
              <a:rPr lang="es-ES" dirty="0"/>
              <a:t> </a:t>
            </a:r>
            <a:r>
              <a:rPr lang="es-ES" dirty="0" err="1"/>
              <a:t>Practices</a:t>
            </a:r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8CA42CF4-060B-22FF-106E-484C28FAF90D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  <p:txBody>
          <a:bodyPr/>
          <a:lstStyle/>
          <a:p>
            <a:r>
              <a:rPr lang="es-ES" b="1" i="0" dirty="0">
                <a:effectLst/>
              </a:rPr>
              <a:t>Utilizar </a:t>
            </a:r>
            <a:r>
              <a:rPr lang="es-ES" b="1" i="0" dirty="0" err="1">
                <a:effectLst/>
              </a:rPr>
              <a:t>Databricks</a:t>
            </a:r>
            <a:r>
              <a:rPr lang="es-ES" b="1" i="0" dirty="0">
                <a:effectLst/>
              </a:rPr>
              <a:t> </a:t>
            </a:r>
            <a:r>
              <a:rPr lang="es-ES" b="1" i="0" dirty="0" err="1">
                <a:effectLst/>
              </a:rPr>
              <a:t>Runtime</a:t>
            </a:r>
            <a:r>
              <a:rPr lang="es-ES" b="1" i="0" dirty="0">
                <a:effectLst/>
              </a:rPr>
              <a:t> Optimizado</a:t>
            </a:r>
            <a:r>
              <a:rPr lang="es-ES" b="0" i="0" dirty="0">
                <a:effectLst/>
              </a:rPr>
              <a:t>: </a:t>
            </a:r>
            <a:r>
              <a:rPr lang="es-ES" b="0" i="0" dirty="0" err="1">
                <a:effectLst/>
              </a:rPr>
              <a:t>Databricks</a:t>
            </a:r>
            <a:r>
              <a:rPr lang="es-ES" b="0" i="0" dirty="0">
                <a:effectLst/>
              </a:rPr>
              <a:t> ofrece </a:t>
            </a:r>
            <a:r>
              <a:rPr lang="es-ES" b="0" i="0" dirty="0" err="1">
                <a:effectLst/>
              </a:rPr>
              <a:t>runtimes</a:t>
            </a:r>
            <a:r>
              <a:rPr lang="es-ES" b="0" i="0" dirty="0">
                <a:effectLst/>
              </a:rPr>
              <a:t> optimizados que están preconfigurados con las mejores configuraciones para diferentes tipos de cargas de trabajo. Esto incluye mejoras de rendimiento para operaciones de </a:t>
            </a:r>
            <a:r>
              <a:rPr lang="es-ES" b="0" i="0" dirty="0" err="1">
                <a:effectLst/>
              </a:rPr>
              <a:t>Spark</a:t>
            </a:r>
            <a:r>
              <a:rPr lang="es-ES" b="0" i="0" dirty="0">
                <a:effectLst/>
              </a:rPr>
              <a:t> y ML, así como integraciones optimizadas para bibliotecas comunes.</a:t>
            </a:r>
          </a:p>
          <a:p>
            <a:r>
              <a:rPr lang="es-ES" b="1" i="0" dirty="0">
                <a:effectLst/>
              </a:rPr>
              <a:t>Aplicar políticas de acceso y seguridad de datos</a:t>
            </a:r>
            <a:r>
              <a:rPr lang="es-ES" b="0" i="0" dirty="0">
                <a:effectLst/>
              </a:rPr>
              <a:t>: Implementar políticas de control de acceso basado en roles (RBAC) para asegurar que solo los usuarios autorizados puedan acceder a los datos y ejecutar trabajos. Esto es crucial para mantener la seguridad y cumplir con las regulaciones de datos.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1614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74BA22-F560-5A93-2C3E-3DA628CD1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Recursos Adicionales</a:t>
            </a:r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8CA42CF4-060B-22FF-106E-484C28FAF90D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  <p:txBody>
          <a:bodyPr/>
          <a:lstStyle/>
          <a:p>
            <a:r>
              <a:rPr lang="es-ES" dirty="0" err="1"/>
              <a:t>Databricks</a:t>
            </a:r>
            <a:r>
              <a:rPr lang="es-ES" dirty="0"/>
              <a:t> Blog: </a:t>
            </a:r>
            <a:r>
              <a:rPr lang="en-US" dirty="0">
                <a:hlinkClick r:id="rId2"/>
              </a:rPr>
              <a:t>Databricks Blog</a:t>
            </a:r>
            <a:endParaRPr lang="en-US" dirty="0"/>
          </a:p>
          <a:p>
            <a:r>
              <a:rPr lang="en-US" dirty="0"/>
              <a:t>Databricks Platform Release Notes: </a:t>
            </a:r>
            <a:r>
              <a:rPr lang="en-US" dirty="0">
                <a:hlinkClick r:id="rId3"/>
              </a:rPr>
              <a:t>Databricks platform release notes | Databricks on AWS</a:t>
            </a:r>
            <a:endParaRPr lang="es-ES" dirty="0"/>
          </a:p>
          <a:p>
            <a:r>
              <a:rPr lang="es-ES" dirty="0" err="1"/>
              <a:t>Databricks</a:t>
            </a:r>
            <a:r>
              <a:rPr lang="es-ES" dirty="0"/>
              <a:t> </a:t>
            </a:r>
            <a:r>
              <a:rPr lang="es-ES" dirty="0" err="1"/>
              <a:t>Academy</a:t>
            </a:r>
            <a:r>
              <a:rPr lang="es-ES" dirty="0"/>
              <a:t>: </a:t>
            </a:r>
            <a:r>
              <a:rPr lang="en-US" dirty="0">
                <a:hlinkClick r:id="rId4"/>
              </a:rPr>
              <a:t>Academy Login | Databricks</a:t>
            </a:r>
            <a:endParaRPr lang="en-US" dirty="0"/>
          </a:p>
          <a:p>
            <a:r>
              <a:rPr lang="en-US" dirty="0"/>
              <a:t>Databricks Community: </a:t>
            </a:r>
            <a:r>
              <a:rPr lang="en-US" dirty="0">
                <a:hlinkClick r:id="rId5"/>
              </a:rPr>
              <a:t>https://community.databricks.com</a:t>
            </a:r>
            <a:endParaRPr lang="en-US" dirty="0"/>
          </a:p>
          <a:p>
            <a:r>
              <a:rPr lang="en-US" dirty="0"/>
              <a:t>Databricks Community Edition: </a:t>
            </a:r>
            <a:r>
              <a:rPr lang="en-US" dirty="0">
                <a:hlinkClick r:id="rId6"/>
              </a:rPr>
              <a:t>Login - Databricks Community Edition</a:t>
            </a:r>
            <a:endParaRPr lang="en-US" dirty="0"/>
          </a:p>
          <a:p>
            <a:r>
              <a:rPr lang="en-US" dirty="0" err="1"/>
              <a:t>Codigo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laboratorios</a:t>
            </a:r>
            <a:r>
              <a:rPr lang="en-US" dirty="0"/>
              <a:t> y slides: </a:t>
            </a:r>
            <a:r>
              <a:rPr lang="en-US" dirty="0" err="1">
                <a:hlinkClick r:id="rId7"/>
              </a:rPr>
              <a:t>jarnawer</a:t>
            </a:r>
            <a:r>
              <a:rPr lang="en-US" dirty="0">
                <a:hlinkClick r:id="rId7"/>
              </a:rPr>
              <a:t>/</a:t>
            </a:r>
            <a:r>
              <a:rPr lang="en-US" dirty="0" err="1">
                <a:hlinkClick r:id="rId7"/>
              </a:rPr>
              <a:t>databricks_workshop</a:t>
            </a:r>
            <a:r>
              <a:rPr lang="en-US" dirty="0">
                <a:hlinkClick r:id="rId7"/>
              </a:rPr>
              <a:t> (github.com)</a:t>
            </a:r>
            <a:endParaRPr lang="en-US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85170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C0957C-5608-D7BD-3250-A16D29BF2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Questions</a:t>
            </a:r>
            <a:r>
              <a:rPr lang="es-ES" dirty="0"/>
              <a:t> &amp;</a:t>
            </a:r>
            <a:br>
              <a:rPr lang="es-ES" dirty="0"/>
            </a:br>
            <a:r>
              <a:rPr lang="es-ES" dirty="0" err="1"/>
              <a:t>Answers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A8F590-B950-51B2-C492-AEFDA030C95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Placeholder 8" descr="Quizzical burrowing owl looking forward">
            <a:extLst>
              <a:ext uri="{FF2B5EF4-FFF2-40B4-BE49-F238E27FC236}">
                <a16:creationId xmlns:a16="http://schemas.microsoft.com/office/drawing/2014/main" id="{2780FA17-A050-F919-B124-D5B16E491CCB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/>
          <a:srcRect l="17342" r="17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31948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neon sign with lines and dots&#10;&#10;Description automatically generated">
            <a:extLst>
              <a:ext uri="{FF2B5EF4-FFF2-40B4-BE49-F238E27FC236}">
                <a16:creationId xmlns:a16="http://schemas.microsoft.com/office/drawing/2014/main" id="{F707760B-8428-1072-512B-FF5E124C2D2D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2"/>
          <a:srcRect t="3024" b="3024"/>
          <a:stretch/>
        </p:blipFill>
        <p:spPr>
          <a:noFill/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237A79-4564-D97D-BBB1-9499540488DE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D7EEBE7-5B32-08C5-4E56-ACB9941E66CC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572270C-4422-23F0-7F1B-FF8931269237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8CE23D-CC60-2D8A-5C0B-1F826FEF4B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7C0957C-5608-D7BD-3250-A16D29BF2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457216"/>
            <a:ext cx="5055698" cy="1325563"/>
          </a:xfrm>
        </p:spPr>
        <p:txBody>
          <a:bodyPr anchor="ctr">
            <a:normAutofit/>
          </a:bodyPr>
          <a:lstStyle/>
          <a:p>
            <a:r>
              <a:rPr lang="es-ES" dirty="0"/>
              <a:t>MUCHAS GRACIAS!!!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01001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Dark Presentation_win32_v2" id="{93B44BEE-AA18-4720-B555-E5F46C5F93FC}" vid="{88E458CA-BB4B-4D24-B4FE-119ECB54A9B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9F36DE1-460F-498E-9896-E5606CD5864B}">
  <we:reference id="22ff87a5-132f-4d52-9e97-94d888e4dd91" version="3.6.0.0" store="EXCatalog" storeType="EXCatalog"/>
  <we:alternateReferences>
    <we:reference id="WA104380050" version="3.6.0.0" store="en-US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77570E-71D6-4005-B631-1B00A1197B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DB3C62-858A-4A01-AFEF-21E0BB8CE26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0009351-EDD4-484E-ACD6-D50CCB13763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544</Words>
  <Application>Microsoft Office PowerPoint</Application>
  <PresentationFormat>Widescreen</PresentationFormat>
  <Paragraphs>30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等线</vt:lpstr>
      <vt:lpstr>Abadi</vt:lpstr>
      <vt:lpstr>Arial</vt:lpstr>
      <vt:lpstr>Calibri</vt:lpstr>
      <vt:lpstr>DM Sans</vt:lpstr>
      <vt:lpstr>Posterama Text SemiBold</vt:lpstr>
      <vt:lpstr>Custom</vt:lpstr>
      <vt:lpstr>Introducción a Databricks y el ecosistema Spark</vt:lpstr>
      <vt:lpstr>Key Features</vt:lpstr>
      <vt:lpstr>Key Features</vt:lpstr>
      <vt:lpstr>Databricks - Best Practices</vt:lpstr>
      <vt:lpstr>Databricks - Best Practices</vt:lpstr>
      <vt:lpstr>Recursos Adicionales</vt:lpstr>
      <vt:lpstr>Questions &amp; Answers</vt:lpstr>
      <vt:lpstr>MUCHAS GRACIAS!!!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2023-09-14T05:46:04Z</dcterms:created>
  <dcterms:modified xsi:type="dcterms:W3CDTF">2024-03-08T11:31:43Z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MSIP_Label_61354688-28ff-43f9-ae7a-258f2522a8ce_Enabled">
    <vt:lpwstr>true</vt:lpwstr>
  </property>
  <property fmtid="{D5CDD505-2E9C-101B-9397-08002B2CF9AE}" pid="5" name="MSIP_Label_61354688-28ff-43f9-ae7a-258f2522a8ce_SetDate">
    <vt:lpwstr>2024-02-04T18:39:23Z</vt:lpwstr>
  </property>
  <property fmtid="{D5CDD505-2E9C-101B-9397-08002B2CF9AE}" pid="6" name="MSIP_Label_61354688-28ff-43f9-ae7a-258f2522a8ce_Method">
    <vt:lpwstr>Privileged</vt:lpwstr>
  </property>
  <property fmtid="{D5CDD505-2E9C-101B-9397-08002B2CF9AE}" pid="7" name="MSIP_Label_61354688-28ff-43f9-ae7a-258f2522a8ce_Name">
    <vt:lpwstr>61354688-28ff-43f9-ae7a-258f2522a8ce</vt:lpwstr>
  </property>
  <property fmtid="{D5CDD505-2E9C-101B-9397-08002B2CF9AE}" pid="8" name="MSIP_Label_61354688-28ff-43f9-ae7a-258f2522a8ce_SiteId">
    <vt:lpwstr>46e04f2b-093e-4ad0-a99f-0331aa506e12</vt:lpwstr>
  </property>
  <property fmtid="{D5CDD505-2E9C-101B-9397-08002B2CF9AE}" pid="9" name="MSIP_Label_61354688-28ff-43f9-ae7a-258f2522a8ce_ActionId">
    <vt:lpwstr>f40ae3b5-f528-4546-82f8-f3558c0d2b61</vt:lpwstr>
  </property>
  <property fmtid="{D5CDD505-2E9C-101B-9397-08002B2CF9AE}" pid="10" name="MSIP_Label_61354688-28ff-43f9-ae7a-258f2522a8ce_ContentBits">
    <vt:lpwstr>2</vt:lpwstr>
  </property>
  <property fmtid="{D5CDD505-2E9C-101B-9397-08002B2CF9AE}" pid="11" name="ClassificationContentMarkingFooterLocations">
    <vt:lpwstr>Custom:3</vt:lpwstr>
  </property>
  <property fmtid="{D5CDD505-2E9C-101B-9397-08002B2CF9AE}" pid="12" name="ClassificationContentMarkingFooterText">
    <vt:lpwstr>Sensitivity: C1 Public</vt:lpwstr>
  </property>
</Properties>
</file>